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dvent Pro SemiBold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Fira Sans Condensed Medium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  <p:embeddedFont>
      <p:font typeface="Share Tech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6BBA3C-9514-48DE-B635-5D86DFF1AE18}">
  <a:tblStyle styleId="{096BBA3C-9514-48DE-B635-5D86DFF1AE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SemiBold-bold.fntdata"/><Relationship Id="rId22" Type="http://schemas.openxmlformats.org/officeDocument/2006/relationships/font" Target="fonts/AdventProSemiBold-boldItalic.fntdata"/><Relationship Id="rId21" Type="http://schemas.openxmlformats.org/officeDocument/2006/relationships/font" Target="fonts/AdventProSemiBold-italic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FiraSansCondensedMedium-bold.fntdata"/><Relationship Id="rId27" Type="http://schemas.openxmlformats.org/officeDocument/2006/relationships/font" Target="fonts/FiraSans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FiraSans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ShareTech-regular.fntdata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dventPr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c32a1239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c32a1239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c32a1239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c32a1239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c7394939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c7394939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c32a1239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c32a1239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c77d4803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c77d4803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c308698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c308698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c886287b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c886287b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c886287bd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c886287bd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c8bf726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c8bf726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c8bf7267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c8bf7267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1608713" y="3484459"/>
            <a:ext cx="32955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Alara TANGUY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Annabelle LEONI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Léon DALLE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Shaïma DEROUICH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703625" y="1012863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INFORMATIQUE </a:t>
            </a:r>
            <a:r>
              <a:rPr lang="en">
                <a:solidFill>
                  <a:schemeClr val="accent2"/>
                </a:solidFill>
              </a:rPr>
              <a:t>LE LABYRINTHE 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 flipH="1">
            <a:off x="3958656" y="3238784"/>
            <a:ext cx="199003" cy="192822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2182817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38" name="Google Shape;438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3"/>
          <p:cNvSpPr txBox="1"/>
          <p:nvPr>
            <p:ph idx="1" type="subTitle"/>
          </p:nvPr>
        </p:nvSpPr>
        <p:spPr>
          <a:xfrm>
            <a:off x="4385938" y="4372750"/>
            <a:ext cx="23946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Groupe TD13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23"/>
          <p:cNvPicPr preferRelativeResize="0"/>
          <p:nvPr/>
        </p:nvPicPr>
        <p:blipFill rotWithShape="1">
          <a:blip r:embed="rId3">
            <a:alphaModFix/>
          </a:blip>
          <a:srcRect b="8659" l="-1310" r="1310" t="-8660"/>
          <a:stretch/>
        </p:blipFill>
        <p:spPr>
          <a:xfrm>
            <a:off x="5248313" y="2442975"/>
            <a:ext cx="2915548" cy="18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"/>
          <p:cNvSpPr txBox="1"/>
          <p:nvPr/>
        </p:nvSpPr>
        <p:spPr>
          <a:xfrm>
            <a:off x="1223225" y="1063525"/>
            <a:ext cx="3282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Alara </a:t>
            </a:r>
            <a:endParaRPr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Assimilation des parties du cours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méthodes de recherches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procédures de vérifications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Progression général du niveau en C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Annabelle </a:t>
            </a:r>
            <a:endParaRPr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Assimilation des parties du cours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méthodes de recherches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procédures de vérifications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Meilleure gestion et efficacité dans les tâches effectuées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8" name="Google Shape;578;p32"/>
          <p:cNvSpPr txBox="1"/>
          <p:nvPr/>
        </p:nvSpPr>
        <p:spPr>
          <a:xfrm>
            <a:off x="958824" y="477918"/>
            <a:ext cx="43251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BILAN </a:t>
            </a:r>
            <a:endParaRPr sz="3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6659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Léon</a:t>
            </a:r>
            <a:endParaRPr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Assimilation des parties du cours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méthodes de recherches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procédures de vérifications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du modélisage d’un jeu en langage informatique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Shaïma </a:t>
            </a:r>
            <a:endParaRPr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Assimilation des parties du cours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méthodes de recherches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Acquisition des procédures de vérifications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0" name="Google Shape;580;p32"/>
          <p:cNvSpPr txBox="1"/>
          <p:nvPr/>
        </p:nvSpPr>
        <p:spPr>
          <a:xfrm>
            <a:off x="606473" y="0"/>
            <a:ext cx="8061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P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E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R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O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N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N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E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L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81" name="Google Shape;581;p32"/>
          <p:cNvGrpSpPr/>
          <p:nvPr/>
        </p:nvGrpSpPr>
        <p:grpSpPr>
          <a:xfrm>
            <a:off x="473753" y="590020"/>
            <a:ext cx="485047" cy="641364"/>
            <a:chOff x="1367060" y="2422129"/>
            <a:chExt cx="269261" cy="352050"/>
          </a:xfrm>
        </p:grpSpPr>
        <p:sp>
          <p:nvSpPr>
            <p:cNvPr id="582" name="Google Shape;582;p32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6" name="Google Shape;5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525" y="3649424"/>
            <a:ext cx="806100" cy="12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/>
          <p:nvPr/>
        </p:nvSpPr>
        <p:spPr>
          <a:xfrm>
            <a:off x="1223225" y="1063525"/>
            <a:ext cx="3282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Ce qui est </a:t>
            </a:r>
            <a:r>
              <a:rPr b="1"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acquis</a:t>
            </a:r>
            <a:endParaRPr b="1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Travail en autonomie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Les pointeurs, structures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et tableaux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Affichage du plateau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Initialisation du jeu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2" name="Google Shape;602;p33"/>
          <p:cNvSpPr txBox="1"/>
          <p:nvPr/>
        </p:nvSpPr>
        <p:spPr>
          <a:xfrm>
            <a:off x="1003975" y="44870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BILAN DU PROJET</a:t>
            </a:r>
            <a:endParaRPr sz="3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4725375" y="1026500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Ce qui est à </a:t>
            </a:r>
            <a:r>
              <a:rPr b="1" lang="en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améliorer</a:t>
            </a:r>
            <a:endParaRPr b="1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✓ La gestion du temps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Organisation de l’équipe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✓ Déplacement du pion (avec curseur)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4" name="Google Shape;604;p33"/>
          <p:cNvSpPr txBox="1"/>
          <p:nvPr/>
        </p:nvSpPr>
        <p:spPr>
          <a:xfrm>
            <a:off x="618825" y="0"/>
            <a:ext cx="881100" cy="43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C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O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L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L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E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C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T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I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F</a:t>
            </a:r>
            <a:endParaRPr sz="21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605" name="Google Shape;605;p33"/>
          <p:cNvGrpSpPr/>
          <p:nvPr/>
        </p:nvGrpSpPr>
        <p:grpSpPr>
          <a:xfrm>
            <a:off x="473775" y="599755"/>
            <a:ext cx="530202" cy="651855"/>
            <a:chOff x="1367060" y="2422129"/>
            <a:chExt cx="269261" cy="352050"/>
          </a:xfrm>
        </p:grpSpPr>
        <p:sp>
          <p:nvSpPr>
            <p:cNvPr id="606" name="Google Shape;606;p33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0" name="Google Shape;6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175" y="2437375"/>
            <a:ext cx="1993251" cy="248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"/>
          <p:cNvSpPr txBox="1"/>
          <p:nvPr>
            <p:ph type="ctrTitle"/>
          </p:nvPr>
        </p:nvSpPr>
        <p:spPr>
          <a:xfrm>
            <a:off x="597375" y="1841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 Git </a:t>
            </a:r>
            <a:endParaRPr/>
          </a:p>
        </p:txBody>
      </p:sp>
      <p:pic>
        <p:nvPicPr>
          <p:cNvPr id="626" name="Google Shape;626;p34"/>
          <p:cNvPicPr preferRelativeResize="0"/>
          <p:nvPr/>
        </p:nvPicPr>
        <p:blipFill rotWithShape="1">
          <a:blip r:embed="rId3">
            <a:alphaModFix/>
          </a:blip>
          <a:srcRect b="8644" l="8466" r="7627" t="24599"/>
          <a:stretch/>
        </p:blipFill>
        <p:spPr>
          <a:xfrm>
            <a:off x="2519550" y="1152675"/>
            <a:ext cx="6345176" cy="2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 rotWithShape="1">
          <a:blip r:embed="rId4">
            <a:alphaModFix/>
          </a:blip>
          <a:srcRect b="9568" l="28349" r="5964" t="17830"/>
          <a:stretch/>
        </p:blipFill>
        <p:spPr>
          <a:xfrm>
            <a:off x="301700" y="2612950"/>
            <a:ext cx="3747225" cy="232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00" y="761900"/>
            <a:ext cx="1865200" cy="18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/>
          <p:nvPr>
            <p:ph idx="1" type="body"/>
          </p:nvPr>
        </p:nvSpPr>
        <p:spPr>
          <a:xfrm>
            <a:off x="324250" y="1268800"/>
            <a:ext cx="65559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https://github.com/FatineBts/Labyrinthe/blob/master/Randori.c</a:t>
            </a:r>
            <a:endParaRPr sz="1500"/>
          </a:p>
        </p:txBody>
      </p:sp>
      <p:sp>
        <p:nvSpPr>
          <p:cNvPr id="634" name="Google Shape;634;p35"/>
          <p:cNvSpPr txBox="1"/>
          <p:nvPr>
            <p:ph type="ctrTitle"/>
          </p:nvPr>
        </p:nvSpPr>
        <p:spPr>
          <a:xfrm>
            <a:off x="1359375" y="48572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grpSp>
        <p:nvGrpSpPr>
          <p:cNvPr id="635" name="Google Shape;635;p35"/>
          <p:cNvGrpSpPr/>
          <p:nvPr/>
        </p:nvGrpSpPr>
        <p:grpSpPr>
          <a:xfrm>
            <a:off x="630607" y="485723"/>
            <a:ext cx="637587" cy="577812"/>
            <a:chOff x="5621097" y="1500761"/>
            <a:chExt cx="371424" cy="355446"/>
          </a:xfrm>
        </p:grpSpPr>
        <p:sp>
          <p:nvSpPr>
            <p:cNvPr id="636" name="Google Shape;636;p35"/>
            <p:cNvSpPr/>
            <p:nvPr/>
          </p:nvSpPr>
          <p:spPr>
            <a:xfrm>
              <a:off x="5621097" y="1539721"/>
              <a:ext cx="324061" cy="316486"/>
            </a:xfrm>
            <a:custGeom>
              <a:rect b="b" l="l" r="r" t="t"/>
              <a:pathLst>
                <a:path extrusionOk="0" h="9943" w="10181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5669606" y="1500761"/>
              <a:ext cx="322915" cy="316390"/>
            </a:xfrm>
            <a:custGeom>
              <a:rect b="b" l="l" r="r" t="t"/>
              <a:pathLst>
                <a:path extrusionOk="0" h="9940" w="10145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8" name="Google Shape;6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0" y="1975950"/>
            <a:ext cx="3856975" cy="31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 sz="3000"/>
          </a:p>
        </p:txBody>
      </p:sp>
      <p:sp>
        <p:nvSpPr>
          <p:cNvPr id="448" name="Google Shape;448;p24"/>
          <p:cNvSpPr txBox="1"/>
          <p:nvPr>
            <p:ph idx="2" type="ctrTitle"/>
          </p:nvPr>
        </p:nvSpPr>
        <p:spPr>
          <a:xfrm>
            <a:off x="6044305" y="167397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 DU TRAVAIL</a:t>
            </a:r>
            <a:r>
              <a:rPr lang="en"/>
              <a:t> </a:t>
            </a:r>
            <a:endParaRPr/>
          </a:p>
        </p:txBody>
      </p:sp>
      <p:sp>
        <p:nvSpPr>
          <p:cNvPr id="449" name="Google Shape;449;p24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SYNTHESE / DTI</a:t>
            </a:r>
            <a:endParaRPr/>
          </a:p>
        </p:txBody>
      </p:sp>
      <p:sp>
        <p:nvSpPr>
          <p:cNvPr id="450" name="Google Shape;450;p24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 du jeu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Règles du jeu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"/>
          <p:cNvSpPr txBox="1"/>
          <p:nvPr>
            <p:ph idx="6" type="ctrTitle"/>
          </p:nvPr>
        </p:nvSpPr>
        <p:spPr>
          <a:xfrm>
            <a:off x="6044305" y="3082368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 D’APPELS</a:t>
            </a: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24"/>
          <p:cNvCxnSpPr>
            <a:stCxn id="452" idx="3"/>
            <a:endCxn id="454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4"/>
          <p:cNvCxnSpPr>
            <a:stCxn id="454" idx="2"/>
            <a:endCxn id="453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4"/>
          <p:cNvCxnSpPr>
            <a:stCxn id="453" idx="3"/>
            <a:endCxn id="455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9" name="Google Shape;459;p24"/>
          <p:cNvGrpSpPr/>
          <p:nvPr/>
        </p:nvGrpSpPr>
        <p:grpSpPr>
          <a:xfrm>
            <a:off x="3671696" y="1793730"/>
            <a:ext cx="402172" cy="484407"/>
            <a:chOff x="5377363" y="1516169"/>
            <a:chExt cx="257357" cy="356627"/>
          </a:xfrm>
        </p:grpSpPr>
        <p:sp>
          <p:nvSpPr>
            <p:cNvPr id="460" name="Google Shape;460;p24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4"/>
          <p:cNvGrpSpPr/>
          <p:nvPr/>
        </p:nvGrpSpPr>
        <p:grpSpPr>
          <a:xfrm>
            <a:off x="4989776" y="1807531"/>
            <a:ext cx="562889" cy="456791"/>
            <a:chOff x="7521454" y="2906139"/>
            <a:chExt cx="359651" cy="371013"/>
          </a:xfrm>
        </p:grpSpPr>
        <p:sp>
          <p:nvSpPr>
            <p:cNvPr id="478" name="Google Shape;478;p24"/>
            <p:cNvSpPr/>
            <p:nvPr/>
          </p:nvSpPr>
          <p:spPr>
            <a:xfrm>
              <a:off x="7614677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7707518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7800740" y="3138830"/>
              <a:ext cx="80364" cy="138322"/>
            </a:xfrm>
            <a:custGeom>
              <a:rect b="b" l="l" r="r" t="t"/>
              <a:pathLst>
                <a:path extrusionOk="0" h="4346" w="2525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521454" y="3138830"/>
              <a:ext cx="79983" cy="138322"/>
            </a:xfrm>
            <a:custGeom>
              <a:rect b="b" l="l" r="r" t="t"/>
              <a:pathLst>
                <a:path extrusionOk="0" h="4346" w="2513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7555923" y="2906139"/>
              <a:ext cx="289949" cy="219833"/>
            </a:xfrm>
            <a:custGeom>
              <a:rect b="b" l="l" r="r" t="t"/>
              <a:pathLst>
                <a:path extrusionOk="0" h="6907" w="911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24"/>
          <p:cNvSpPr txBox="1"/>
          <p:nvPr>
            <p:ph idx="2" type="ctrTitle"/>
          </p:nvPr>
        </p:nvSpPr>
        <p:spPr>
          <a:xfrm>
            <a:off x="1156900" y="3121975"/>
            <a:ext cx="2004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r>
              <a:rPr lang="en"/>
              <a:t> PERTINENTES</a:t>
            </a: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3648637" y="3215940"/>
            <a:ext cx="448292" cy="456784"/>
          </a:xfrm>
          <a:custGeom>
            <a:rect b="b" l="l" r="r" t="t"/>
            <a:pathLst>
              <a:path extrusionOk="0" h="11336" w="11347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5018503" y="3216021"/>
            <a:ext cx="505444" cy="484392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idx="1" type="body"/>
          </p:nvPr>
        </p:nvSpPr>
        <p:spPr>
          <a:xfrm>
            <a:off x="467725" y="1052725"/>
            <a:ext cx="78669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du jeu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Dans un labyrinthe enchanté, Astérix, Obélix et ses amis partent à la chasse aux objets et aux créatures magiques, afin de pouvoir battre les romains ! Chacun cherche à se frayer un chemin jusqu’aux trésors en faisant coulisser astucieusement les couloirs. Le premier joueur à découvrir tous ses secrets et à revenir à son point de départ remporte l’exclusivité de pouvoir avoir un petit tête à tête avec César !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 txBox="1"/>
          <p:nvPr>
            <p:ph type="ctrTitle"/>
          </p:nvPr>
        </p:nvSpPr>
        <p:spPr>
          <a:xfrm>
            <a:off x="618825" y="411675"/>
            <a:ext cx="559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 ET </a:t>
            </a:r>
            <a:r>
              <a:rPr lang="en"/>
              <a:t>SYNTHÈSE</a:t>
            </a:r>
            <a:r>
              <a:rPr lang="en"/>
              <a:t> DU JEU</a:t>
            </a:r>
            <a:endParaRPr/>
          </a:p>
        </p:txBody>
      </p:sp>
      <p:grpSp>
        <p:nvGrpSpPr>
          <p:cNvPr id="492" name="Google Shape;492;p25"/>
          <p:cNvGrpSpPr/>
          <p:nvPr/>
        </p:nvGrpSpPr>
        <p:grpSpPr>
          <a:xfrm>
            <a:off x="7786471" y="757330"/>
            <a:ext cx="402172" cy="484407"/>
            <a:chOff x="5377363" y="1516169"/>
            <a:chExt cx="257357" cy="356627"/>
          </a:xfrm>
        </p:grpSpPr>
        <p:sp>
          <p:nvSpPr>
            <p:cNvPr id="493" name="Google Shape;493;p25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25"/>
          <p:cNvSpPr txBox="1"/>
          <p:nvPr/>
        </p:nvSpPr>
        <p:spPr>
          <a:xfrm>
            <a:off x="467725" y="2352250"/>
            <a:ext cx="33015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Composition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du jeu :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plateau (généré aléatoirement)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16 tuiles fixes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34 tuiles glissantes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24 cartes trésor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 pions (possible de jouer à 2,3 ou 4)  avec les personnages d'Astérix !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4657375" y="2352250"/>
            <a:ext cx="43146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Déroulement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du jeu :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détermine le nombre de joueurs + Sélection des pions 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répartit les cartes trésors équitablement selon les joueurs. On ne peut voir qu’une carte à la fois.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joueurs jouent à tour de rôle, ils déplacent une rangée du labyrinthe en la faisant coulisser avec la tuile supplémentaire. Il peuvent déplacer leur pion d’autant de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tuiles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qu’ils veulent 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même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s’ils n’atteignent pas leurs trésors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2" name="Google Shape;5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175" y="3506600"/>
            <a:ext cx="1812250" cy="159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/>
          <p:nvPr>
            <p:ph type="ctrTitle"/>
          </p:nvPr>
        </p:nvSpPr>
        <p:spPr>
          <a:xfrm>
            <a:off x="630550" y="138875"/>
            <a:ext cx="5384700" cy="10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DONNÉES,</a:t>
            </a:r>
            <a:r>
              <a:rPr lang="en"/>
              <a:t> TRAITEMENT, INTERFACE (DTI)</a:t>
            </a:r>
            <a:endParaRPr/>
          </a:p>
        </p:txBody>
      </p:sp>
      <p:graphicFrame>
        <p:nvGraphicFramePr>
          <p:cNvPr id="518" name="Google Shape;518;p26"/>
          <p:cNvGraphicFramePr/>
          <p:nvPr/>
        </p:nvGraphicFramePr>
        <p:xfrm>
          <a:off x="1931138" y="1127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{096BBA3C-9514-48DE-B635-5D86DFF1AE18}</a:tableStyleId>
              </a:tblPr>
              <a:tblGrid>
                <a:gridCol w="1892300"/>
                <a:gridCol w="2356950"/>
                <a:gridCol w="2562250"/>
              </a:tblGrid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DONNEES 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TRAITEMENT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INTERFACE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Menu principal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Initialiser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Afficher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Nouvelle Partie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Charger une partie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Réglement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Quitter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Afficher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Plateau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Joueurs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Choix personnage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Déplacement d’un pion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Saisir le personnage voulu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Déplacement d’un pion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Coordonnées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Pion, trésor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Où voulez-vous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aller ?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Trésor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Afficher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Plateau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9" name="Google Shape;5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9" y="2115100"/>
            <a:ext cx="1760400" cy="22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"/>
          <p:cNvSpPr txBox="1"/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RÉPARTITION DES TÂCHES</a:t>
            </a:r>
            <a:endParaRPr sz="3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25" name="Google Shape;525;p27"/>
          <p:cNvGrpSpPr/>
          <p:nvPr/>
        </p:nvGrpSpPr>
        <p:grpSpPr>
          <a:xfrm>
            <a:off x="5346525" y="1437610"/>
            <a:ext cx="2069811" cy="1553187"/>
            <a:chOff x="3139200" y="4215125"/>
            <a:chExt cx="1046575" cy="785350"/>
          </a:xfrm>
        </p:grpSpPr>
        <p:sp>
          <p:nvSpPr>
            <p:cNvPr id="526" name="Google Shape;526;p27"/>
            <p:cNvSpPr/>
            <p:nvPr/>
          </p:nvSpPr>
          <p:spPr>
            <a:xfrm>
              <a:off x="3273525" y="4573575"/>
              <a:ext cx="315225" cy="77325"/>
            </a:xfrm>
            <a:custGeom>
              <a:rect b="b" l="l" r="r" t="t"/>
              <a:pathLst>
                <a:path extrusionOk="0" h="3093" w="12609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3273525" y="4312775"/>
              <a:ext cx="653500" cy="77300"/>
            </a:xfrm>
            <a:custGeom>
              <a:rect b="b" l="l" r="r" t="t"/>
              <a:pathLst>
                <a:path extrusionOk="0" h="3092" w="2614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3273525" y="4721900"/>
              <a:ext cx="540600" cy="77325"/>
            </a:xfrm>
            <a:custGeom>
              <a:rect b="b" l="l" r="r" t="t"/>
              <a:pathLst>
                <a:path extrusionOk="0" h="3093" w="21624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273525" y="4443375"/>
              <a:ext cx="902375" cy="77300"/>
            </a:xfrm>
            <a:custGeom>
              <a:rect b="b" l="l" r="r" t="t"/>
              <a:pathLst>
                <a:path extrusionOk="0" h="3092" w="36095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3139200" y="4881775"/>
              <a:ext cx="1046575" cy="3725"/>
            </a:xfrm>
            <a:custGeom>
              <a:rect b="b" l="l" r="r" t="t"/>
              <a:pathLst>
                <a:path extrusionOk="0" h="149" w="41863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182050" y="4215125"/>
              <a:ext cx="4150" cy="721475"/>
            </a:xfrm>
            <a:custGeom>
              <a:rect b="b" l="l" r="r" t="t"/>
              <a:pathLst>
                <a:path extrusionOk="0" h="28859" w="166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329330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3324200" y="4966650"/>
              <a:ext cx="19800" cy="33400"/>
            </a:xfrm>
            <a:custGeom>
              <a:rect b="b" l="l" r="r" t="t"/>
              <a:pathLst>
                <a:path extrusionOk="0" h="1336" w="792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53557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564825" y="4966250"/>
              <a:ext cx="21050" cy="33800"/>
            </a:xfrm>
            <a:custGeom>
              <a:rect b="b" l="l" r="r" t="t"/>
              <a:pathLst>
                <a:path extrusionOk="0" h="1352" w="842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78250" y="4966250"/>
              <a:ext cx="22700" cy="34225"/>
            </a:xfrm>
            <a:custGeom>
              <a:rect b="b" l="l" r="r" t="t"/>
              <a:pathLst>
                <a:path extrusionOk="0" h="1369" w="908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807525" y="4966250"/>
              <a:ext cx="21850" cy="34225"/>
            </a:xfrm>
            <a:custGeom>
              <a:rect b="b" l="l" r="r" t="t"/>
              <a:pathLst>
                <a:path extrusionOk="0" h="1369" w="874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020525" y="4966250"/>
              <a:ext cx="23100" cy="34225"/>
            </a:xfrm>
            <a:custGeom>
              <a:rect b="b" l="l" r="r" t="t"/>
              <a:pathLst>
                <a:path extrusionOk="0" h="1369" w="924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4048550" y="4966650"/>
              <a:ext cx="24325" cy="33400"/>
            </a:xfrm>
            <a:custGeom>
              <a:rect b="b" l="l" r="r" t="t"/>
              <a:pathLst>
                <a:path extrusionOk="0" h="1336" w="973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40" name="Google Shape;540;p27"/>
          <p:cNvGraphicFramePr/>
          <p:nvPr/>
        </p:nvGraphicFramePr>
        <p:xfrm>
          <a:off x="669750" y="12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{096BBA3C-9514-48DE-B635-5D86DFF1AE18}</a:tableStyleId>
              </a:tblPr>
              <a:tblGrid>
                <a:gridCol w="2009625"/>
                <a:gridCol w="1991100"/>
              </a:tblGrid>
              <a:tr h="42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Alara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Annabelle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Menu principal</a:t>
                      </a:r>
                      <a:endParaRPr>
                        <a:solidFill>
                          <a:schemeClr val="accent6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Réglement </a:t>
                      </a:r>
                      <a:endParaRPr>
                        <a:solidFill>
                          <a:schemeClr val="accent6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Quitter la partie </a:t>
                      </a:r>
                      <a:endParaRPr>
                        <a:solidFill>
                          <a:schemeClr val="accent6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Initialisation </a:t>
                      </a:r>
                      <a:r>
                        <a:rPr lang="en">
                          <a:solidFill>
                            <a:srgbClr val="F1C23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partie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Cartes trésors</a:t>
                      </a:r>
                      <a:endParaRPr>
                        <a:solidFill>
                          <a:schemeClr val="accen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Initialisation partie</a:t>
                      </a:r>
                      <a:endParaRPr>
                        <a:solidFill>
                          <a:srgbClr val="F1C23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232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Léon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Shaïma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Création du plateau </a:t>
                      </a:r>
                      <a:endParaRPr>
                        <a:solidFill>
                          <a:srgbClr val="6AA84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Affichage du plateau </a:t>
                      </a:r>
                      <a:endParaRPr>
                        <a:solidFill>
                          <a:srgbClr val="6AA84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AA84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Placer trésor</a:t>
                      </a:r>
                      <a:endParaRPr>
                        <a:solidFill>
                          <a:schemeClr val="accent5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Déroulement du jeu</a:t>
                      </a:r>
                      <a:endParaRPr>
                        <a:solidFill>
                          <a:schemeClr val="accent5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1" name="Google Shape;5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250" y="3115877"/>
            <a:ext cx="1861925" cy="178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8"/>
          <p:cNvSpPr txBox="1"/>
          <p:nvPr>
            <p:ph idx="1" type="body"/>
          </p:nvPr>
        </p:nvSpPr>
        <p:spPr>
          <a:xfrm>
            <a:off x="618825" y="926975"/>
            <a:ext cx="3908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PLACER TRESOR</a:t>
            </a:r>
            <a:endParaRPr b="1"/>
          </a:p>
        </p:txBody>
      </p:sp>
      <p:sp>
        <p:nvSpPr>
          <p:cNvPr id="547" name="Google Shape;547;p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ALGORIGRAMME </a:t>
            </a:r>
            <a:endParaRPr/>
          </a:p>
        </p:txBody>
      </p:sp>
      <p:pic>
        <p:nvPicPr>
          <p:cNvPr id="548" name="Google Shape;548;p28"/>
          <p:cNvPicPr preferRelativeResize="0"/>
          <p:nvPr/>
        </p:nvPicPr>
        <p:blipFill rotWithShape="1">
          <a:blip r:embed="rId3">
            <a:alphaModFix/>
          </a:blip>
          <a:srcRect b="32132" l="26351" r="16759" t="4463"/>
          <a:stretch/>
        </p:blipFill>
        <p:spPr>
          <a:xfrm>
            <a:off x="4527524" y="808626"/>
            <a:ext cx="2828926" cy="40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25" y="1843775"/>
            <a:ext cx="2523301" cy="25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9"/>
          <p:cNvSpPr txBox="1"/>
          <p:nvPr>
            <p:ph idx="1" type="body"/>
          </p:nvPr>
        </p:nvSpPr>
        <p:spPr>
          <a:xfrm>
            <a:off x="580050" y="906425"/>
            <a:ext cx="3908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DÉPLACEMENT</a:t>
            </a:r>
            <a:r>
              <a:rPr b="1" lang="en"/>
              <a:t> D’UN PION</a:t>
            </a:r>
            <a:endParaRPr b="1"/>
          </a:p>
        </p:txBody>
      </p:sp>
      <p:sp>
        <p:nvSpPr>
          <p:cNvPr id="555" name="Google Shape;555;p29"/>
          <p:cNvSpPr txBox="1"/>
          <p:nvPr>
            <p:ph type="ctrTitle"/>
          </p:nvPr>
        </p:nvSpPr>
        <p:spPr>
          <a:xfrm>
            <a:off x="580050" y="4241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ALGORIGRAMME </a:t>
            </a:r>
            <a:endParaRPr/>
          </a:p>
        </p:txBody>
      </p:sp>
      <p:pic>
        <p:nvPicPr>
          <p:cNvPr id="556" name="Google Shape;5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50" y="1823225"/>
            <a:ext cx="2523301" cy="25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9"/>
          <p:cNvPicPr preferRelativeResize="0"/>
          <p:nvPr/>
        </p:nvPicPr>
        <p:blipFill rotWithShape="1">
          <a:blip r:embed="rId4">
            <a:alphaModFix/>
          </a:blip>
          <a:srcRect b="31859" l="23510" r="44795" t="4612"/>
          <a:stretch/>
        </p:blipFill>
        <p:spPr>
          <a:xfrm>
            <a:off x="4130875" y="172950"/>
            <a:ext cx="1884450" cy="488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 txBox="1"/>
          <p:nvPr>
            <p:ph idx="1" type="body"/>
          </p:nvPr>
        </p:nvSpPr>
        <p:spPr>
          <a:xfrm>
            <a:off x="218150" y="860925"/>
            <a:ext cx="3908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Création du plateau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563" name="Google Shape;563;p30"/>
          <p:cNvSpPr txBox="1"/>
          <p:nvPr>
            <p:ph type="ctrTitle"/>
          </p:nvPr>
        </p:nvSpPr>
        <p:spPr>
          <a:xfrm>
            <a:off x="218150" y="378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ALGORIGRAMME </a:t>
            </a:r>
            <a:endParaRPr/>
          </a:p>
        </p:txBody>
      </p:sp>
      <p:pic>
        <p:nvPicPr>
          <p:cNvPr id="564" name="Google Shape;5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50" y="1723575"/>
            <a:ext cx="2523301" cy="25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0"/>
          <p:cNvPicPr preferRelativeResize="0"/>
          <p:nvPr/>
        </p:nvPicPr>
        <p:blipFill rotWithShape="1">
          <a:blip r:embed="rId4">
            <a:alphaModFix/>
          </a:blip>
          <a:srcRect b="6573" l="3352" r="10462" t="3255"/>
          <a:stretch/>
        </p:blipFill>
        <p:spPr>
          <a:xfrm>
            <a:off x="2761100" y="218025"/>
            <a:ext cx="6313477" cy="48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1"/>
          <p:cNvSpPr txBox="1"/>
          <p:nvPr>
            <p:ph type="ctrTitle"/>
          </p:nvPr>
        </p:nvSpPr>
        <p:spPr>
          <a:xfrm>
            <a:off x="218150" y="378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 D’APPEL</a:t>
            </a:r>
            <a:endParaRPr/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0" y="1625100"/>
            <a:ext cx="2523301" cy="25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451" y="1084688"/>
            <a:ext cx="6097747" cy="351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